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90" r:id="rId2"/>
  </p:sldIdLst>
  <p:sldSz cx="12192000" cy="16256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12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FF6600"/>
    <a:srgbClr val="EB6E19"/>
    <a:srgbClr val="D9E7F2"/>
    <a:srgbClr val="0034AA"/>
    <a:srgbClr val="ED7A2B"/>
    <a:srgbClr val="FBE5D6"/>
    <a:srgbClr val="338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6395" autoAdjust="0"/>
  </p:normalViewPr>
  <p:slideViewPr>
    <p:cSldViewPr snapToGrid="0">
      <p:cViewPr varScale="1">
        <p:scale>
          <a:sx n="28" d="100"/>
          <a:sy n="28" d="100"/>
        </p:scale>
        <p:origin x="-2304" y="-90"/>
      </p:cViewPr>
      <p:guideLst>
        <p:guide orient="horz"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7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915" cy="339324"/>
          </a:xfrm>
          <a:prstGeom prst="rect">
            <a:avLst/>
          </a:prstGeom>
        </p:spPr>
        <p:txBody>
          <a:bodyPr vert="horz" lIns="92021" tIns="46011" rIns="92021" bIns="460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129" y="2"/>
            <a:ext cx="4301915" cy="339324"/>
          </a:xfrm>
          <a:prstGeom prst="rect">
            <a:avLst/>
          </a:prstGeom>
        </p:spPr>
        <p:txBody>
          <a:bodyPr vert="horz" lIns="92021" tIns="46011" rIns="92021" bIns="46011" rtlCol="0"/>
          <a:lstStyle>
            <a:lvl1pPr algn="r">
              <a:defRPr sz="1200"/>
            </a:lvl1pPr>
          </a:lstStyle>
          <a:p>
            <a:fld id="{AED5E802-8BDB-47CD-887C-195D615E42D7}" type="datetimeFigureOut">
              <a:rPr lang="ru-RU" smtClean="0"/>
              <a:pPr/>
              <a:t>23.10.2024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8438" y="511175"/>
            <a:ext cx="1909762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21" tIns="46011" rIns="92021" bIns="460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6" y="3228377"/>
            <a:ext cx="7941630" cy="3058712"/>
          </a:xfrm>
          <a:prstGeom prst="rect">
            <a:avLst/>
          </a:prstGeom>
        </p:spPr>
        <p:txBody>
          <a:bodyPr vert="horz" lIns="92021" tIns="46011" rIns="92021" bIns="4601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751"/>
            <a:ext cx="4301915" cy="339324"/>
          </a:xfrm>
          <a:prstGeom prst="rect">
            <a:avLst/>
          </a:prstGeom>
        </p:spPr>
        <p:txBody>
          <a:bodyPr vert="horz" lIns="92021" tIns="46011" rIns="92021" bIns="460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129" y="6456751"/>
            <a:ext cx="4301915" cy="339324"/>
          </a:xfrm>
          <a:prstGeom prst="rect">
            <a:avLst/>
          </a:prstGeom>
        </p:spPr>
        <p:txBody>
          <a:bodyPr vert="horz" lIns="92021" tIns="46011" rIns="92021" bIns="46011" rtlCol="0" anchor="b"/>
          <a:lstStyle>
            <a:lvl1pPr algn="r">
              <a:defRPr sz="1200"/>
            </a:lvl1pPr>
          </a:lstStyle>
          <a:p>
            <a:fld id="{12BE6F89-50FF-45CA-9D57-CA209E577A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0921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BE6F89-50FF-45CA-9D57-CA209E577AD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7788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765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7853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711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20672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41006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2780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927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9608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62518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3787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1404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91083-6C12-4597-8084-2174A2A99CB8}" type="datetimeFigureOut">
              <a:rPr lang="ru-RU" smtClean="0"/>
              <a:pPr/>
              <a:t>23.10.2024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E2F08-3AFE-4738-9799-3ECD9113075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4740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9400" t="6207" r="6999" b="7307"/>
          <a:stretch/>
        </p:blipFill>
        <p:spPr>
          <a:xfrm>
            <a:off x="3177315" y="12234086"/>
            <a:ext cx="5837361" cy="402191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-2" y="0"/>
            <a:ext cx="12191999" cy="1399112"/>
          </a:xfrm>
          <a:prstGeom prst="rect">
            <a:avLst/>
          </a:prstGeom>
          <a:solidFill>
            <a:srgbClr val="FF6600"/>
          </a:solidFill>
          <a:ln>
            <a:solidFill>
              <a:srgbClr val="EB6E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ВНИМАНИЕ! МОШЕННИКИ!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2806" y="1658644"/>
            <a:ext cx="11526527" cy="963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Rubik"/>
              </a:rPr>
              <a:t>	</a:t>
            </a:r>
            <a:r>
              <a:rPr lang="ru-RU" sz="2800" b="1" dirty="0" smtClean="0">
                <a:solidFill>
                  <a:srgbClr val="0070C0"/>
                </a:solidFill>
                <a:latin typeface="Rubik"/>
              </a:rPr>
              <a:t>В настоящее время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участились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звонки мошенников,</a:t>
            </a:r>
          </a:p>
          <a:p>
            <a:pPr algn="ctr">
              <a:lnSpc>
                <a:spcPct val="14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которые </a:t>
            </a:r>
            <a:r>
              <a:rPr lang="ru-RU" sz="2800" b="1" dirty="0" smtClean="0">
                <a:solidFill>
                  <a:srgbClr val="0070C0"/>
                </a:solidFill>
                <a:latin typeface="Rubik"/>
              </a:rPr>
              <a:t>представляются </a:t>
            </a:r>
            <a:r>
              <a:rPr lang="ru-RU" sz="2800" b="1" dirty="0">
                <a:solidFill>
                  <a:srgbClr val="0070C0"/>
                </a:solidFill>
                <a:latin typeface="Rubik"/>
              </a:rPr>
              <a:t>сотрудниками </a:t>
            </a:r>
            <a:r>
              <a:rPr lang="ru-RU" sz="2800" b="1" dirty="0" smtClean="0">
                <a:solidFill>
                  <a:srgbClr val="0070C0"/>
                </a:solidFill>
                <a:latin typeface="Rubik"/>
              </a:rPr>
              <a:t>АО </a:t>
            </a:r>
            <a:r>
              <a:rPr lang="ru-RU" sz="2800" b="1" dirty="0">
                <a:solidFill>
                  <a:srgbClr val="0070C0"/>
                </a:solidFill>
                <a:latin typeface="Rubik"/>
              </a:rPr>
              <a:t>«</a:t>
            </a:r>
            <a:r>
              <a:rPr lang="ru-RU" sz="2800" b="1" dirty="0" smtClean="0">
                <a:solidFill>
                  <a:srgbClr val="0070C0"/>
                </a:solidFill>
                <a:latin typeface="Rubik"/>
              </a:rPr>
              <a:t>Татэнергосбыт»</a:t>
            </a:r>
          </a:p>
          <a:p>
            <a:pPr algn="ctr">
              <a:lnSpc>
                <a:spcPct val="14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Rubik"/>
              </a:rPr>
              <a:t> и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запрашивают персональную информацию </a:t>
            </a:r>
          </a:p>
          <a:p>
            <a:pPr algn="ctr">
              <a:lnSpc>
                <a:spcPct val="14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паспорт, ИНН, СНИЛС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4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предоставления льгот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уточнения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данных при замене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счетчиков</a:t>
            </a:r>
          </a:p>
          <a:p>
            <a:pPr algn="ctr" defTabSz="1500530">
              <a:lnSpc>
                <a:spcPct val="140000"/>
              </a:lnSpc>
            </a:pPr>
            <a:endParaRPr lang="ru-RU" sz="1100" b="1" dirty="0" smtClean="0">
              <a:solidFill>
                <a:srgbClr val="0070C0"/>
              </a:solidFill>
              <a:latin typeface="Rubik"/>
            </a:endParaRPr>
          </a:p>
          <a:p>
            <a:pPr algn="ctr" defTabSz="1500530">
              <a:lnSpc>
                <a:spcPct val="1400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Rubik"/>
              </a:rPr>
              <a:t>АО </a:t>
            </a:r>
            <a:r>
              <a:rPr lang="ru-RU" sz="3600" b="1" dirty="0">
                <a:solidFill>
                  <a:srgbClr val="C00000"/>
                </a:solidFill>
                <a:latin typeface="Rubik"/>
              </a:rPr>
              <a:t>«Татэнергосбыт» </a:t>
            </a:r>
            <a:endParaRPr lang="ru-RU" sz="3600" b="1" dirty="0" smtClean="0">
              <a:solidFill>
                <a:srgbClr val="C00000"/>
              </a:solidFill>
              <a:latin typeface="Rubik"/>
            </a:endParaRPr>
          </a:p>
          <a:p>
            <a:pPr defTabSz="1500530">
              <a:lnSpc>
                <a:spcPct val="14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Rubik"/>
              </a:rPr>
              <a:t>  </a:t>
            </a:r>
            <a:r>
              <a:rPr lang="ru-RU" sz="3600" b="1" u="sng" dirty="0" smtClean="0">
                <a:solidFill>
                  <a:srgbClr val="C00000"/>
                </a:solidFill>
                <a:latin typeface="Rubik"/>
              </a:rPr>
              <a:t>НЕ </a:t>
            </a:r>
            <a:r>
              <a:rPr lang="ru-RU" sz="3600" b="1" u="sng" dirty="0">
                <a:solidFill>
                  <a:srgbClr val="C00000"/>
                </a:solidFill>
                <a:latin typeface="Rubik"/>
              </a:rPr>
              <a:t>осуществляет</a:t>
            </a:r>
            <a:r>
              <a:rPr lang="ru-RU" sz="3600" b="1" dirty="0">
                <a:solidFill>
                  <a:srgbClr val="C00000"/>
                </a:solidFill>
                <a:latin typeface="Rubik"/>
              </a:rPr>
              <a:t> предоставление льгот </a:t>
            </a:r>
            <a:endParaRPr lang="en-US" sz="3600" b="1" dirty="0" smtClean="0">
              <a:solidFill>
                <a:srgbClr val="C00000"/>
              </a:solidFill>
              <a:latin typeface="Rubik"/>
            </a:endParaRPr>
          </a:p>
          <a:p>
            <a:pPr defTabSz="1500530">
              <a:lnSpc>
                <a:spcPct val="14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Rubik"/>
              </a:rPr>
              <a:t>  </a:t>
            </a:r>
            <a:r>
              <a:rPr lang="ru-RU" sz="3600" b="1" u="sng" dirty="0" smtClean="0">
                <a:solidFill>
                  <a:srgbClr val="C00000"/>
                </a:solidFill>
                <a:latin typeface="Rubik"/>
              </a:rPr>
              <a:t>НЕ собирает</a:t>
            </a:r>
            <a:r>
              <a:rPr lang="ru-RU" sz="3600" b="1" dirty="0" smtClean="0">
                <a:solidFill>
                  <a:srgbClr val="C00000"/>
                </a:solidFill>
                <a:latin typeface="Rubik"/>
              </a:rPr>
              <a:t> данные о документах</a:t>
            </a:r>
          </a:p>
          <a:p>
            <a:pPr defTabSz="1500530">
              <a:lnSpc>
                <a:spcPct val="14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Rubik"/>
              </a:rPr>
              <a:t>  </a:t>
            </a:r>
            <a:r>
              <a:rPr lang="ru-RU" sz="3600" b="1" u="sng" dirty="0" smtClean="0">
                <a:solidFill>
                  <a:srgbClr val="C00000"/>
                </a:solidFill>
                <a:latin typeface="Rubik"/>
              </a:rPr>
              <a:t>НЕ запрашивает</a:t>
            </a:r>
            <a:r>
              <a:rPr lang="ru-RU" sz="3600" b="1" dirty="0" smtClean="0">
                <a:solidFill>
                  <a:srgbClr val="C00000"/>
                </a:solidFill>
                <a:latin typeface="Rubik"/>
              </a:rPr>
              <a:t> персональные данные</a:t>
            </a:r>
          </a:p>
          <a:p>
            <a:pPr algn="ctr" defTabSz="1500530">
              <a:lnSpc>
                <a:spcPct val="14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Rubik"/>
              </a:rPr>
              <a:t>вся необходимая </a:t>
            </a:r>
            <a:r>
              <a:rPr lang="ru-RU" sz="2400" b="1" dirty="0">
                <a:solidFill>
                  <a:srgbClr val="0070C0"/>
                </a:solidFill>
                <a:latin typeface="Rubik"/>
              </a:rPr>
              <a:t>информация у компании </a:t>
            </a:r>
            <a:r>
              <a:rPr lang="ru-RU" sz="2400" b="1" dirty="0" smtClean="0">
                <a:solidFill>
                  <a:srgbClr val="0070C0"/>
                </a:solidFill>
                <a:latin typeface="Rubik"/>
              </a:rPr>
              <a:t>имеется</a:t>
            </a:r>
          </a:p>
          <a:p>
            <a:pPr algn="ctr" defTabSz="1500530">
              <a:lnSpc>
                <a:spcPct val="140000"/>
              </a:lnSpc>
            </a:pPr>
            <a:r>
              <a:rPr lang="ru-RU" sz="3600" b="1" u="sng" dirty="0" smtClean="0">
                <a:solidFill>
                  <a:srgbClr val="C00000"/>
                </a:solidFill>
                <a:latin typeface="Rubik"/>
              </a:rPr>
              <a:t>Прибор учета и его установка осуществляются </a:t>
            </a:r>
            <a:r>
              <a:rPr lang="ru-RU" sz="3600" b="1" u="sng" dirty="0">
                <a:solidFill>
                  <a:srgbClr val="C00000"/>
                </a:solidFill>
                <a:latin typeface="Rubik"/>
              </a:rPr>
              <a:t>БЕСПЛАТНО</a:t>
            </a:r>
            <a:r>
              <a:rPr lang="ru-RU" sz="3600" b="1" u="sng" dirty="0" smtClean="0">
                <a:solidFill>
                  <a:srgbClr val="C00000"/>
                </a:solidFill>
                <a:latin typeface="Rubik"/>
              </a:rPr>
              <a:t>!!!</a:t>
            </a:r>
            <a:endParaRPr lang="ru-RU" sz="2400" b="1" u="sng" dirty="0">
              <a:solidFill>
                <a:srgbClr val="0070C0"/>
              </a:solidFill>
              <a:latin typeface="Rubik"/>
            </a:endParaRPr>
          </a:p>
          <a:p>
            <a:pPr algn="ctr" defTabSz="1500530">
              <a:lnSpc>
                <a:spcPct val="140000"/>
              </a:lnSpc>
            </a:pP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" y="10665041"/>
            <a:ext cx="12191999" cy="1387169"/>
          </a:xfrm>
          <a:prstGeom prst="rect">
            <a:avLst/>
          </a:prstGeom>
          <a:solidFill>
            <a:srgbClr val="FF6600"/>
          </a:solidFill>
          <a:ln>
            <a:solidFill>
              <a:srgbClr val="EB6E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0530"/>
            <a:r>
              <a:rPr lang="ru-RU" sz="3600" b="1" dirty="0" smtClean="0">
                <a:solidFill>
                  <a:schemeClr val="bg1"/>
                </a:solidFill>
                <a:latin typeface="Rubik"/>
              </a:rPr>
              <a:t>Никому НЕ СООБЩАЙТЕ личные </a:t>
            </a:r>
            <a:r>
              <a:rPr lang="ru-RU" sz="3600" b="1" dirty="0">
                <a:solidFill>
                  <a:schemeClr val="bg1"/>
                </a:solidFill>
                <a:latin typeface="Rubik"/>
              </a:rPr>
              <a:t>данные, </a:t>
            </a:r>
            <a:endParaRPr lang="ru-RU" sz="3600" b="1" dirty="0" smtClean="0">
              <a:solidFill>
                <a:schemeClr val="bg1"/>
              </a:solidFill>
              <a:latin typeface="Rubik"/>
            </a:endParaRPr>
          </a:p>
          <a:p>
            <a:pPr algn="ctr" defTabSz="1500530"/>
            <a:r>
              <a:rPr lang="ru-RU" sz="3600" b="1" dirty="0" smtClean="0">
                <a:solidFill>
                  <a:schemeClr val="bg1"/>
                </a:solidFill>
                <a:latin typeface="Rubik"/>
              </a:rPr>
              <a:t>коды </a:t>
            </a:r>
            <a:r>
              <a:rPr lang="ru-RU" sz="3600" b="1" dirty="0">
                <a:solidFill>
                  <a:schemeClr val="bg1"/>
                </a:solidFill>
                <a:latin typeface="Rubik"/>
              </a:rPr>
              <a:t>из СМС, пароли и кодовые слова.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805" y="5518150"/>
            <a:ext cx="11526527" cy="31788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099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8375</TotalTime>
  <Words>20</Words>
  <Application>Microsoft Office PowerPoint</Application>
  <PresentationFormat>Произвольный</PresentationFormat>
  <Paragraphs>16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Саярова Гульнара Тимирхановна</dc:creator>
  <cp:lastModifiedBy>Пользователь</cp:lastModifiedBy>
  <cp:revision>404</cp:revision>
  <cp:lastPrinted>2024-08-15T13:55:50Z</cp:lastPrinted>
  <dcterms:created xsi:type="dcterms:W3CDTF">2020-04-14T08:16:04Z</dcterms:created>
  <dcterms:modified xsi:type="dcterms:W3CDTF">2024-10-23T06:29:44Z</dcterms:modified>
</cp:coreProperties>
</file>